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574" r:id="rId5"/>
    <p:sldId id="613" r:id="rId6"/>
    <p:sldId id="614" r:id="rId7"/>
    <p:sldId id="615" r:id="rId8"/>
    <p:sldId id="616" r:id="rId9"/>
    <p:sldId id="617" r:id="rId10"/>
    <p:sldId id="618" r:id="rId11"/>
    <p:sldId id="619" r:id="rId12"/>
    <p:sldId id="620" r:id="rId13"/>
    <p:sldId id="621" r:id="rId14"/>
    <p:sldId id="622" r:id="rId15"/>
    <p:sldId id="623" r:id="rId16"/>
    <p:sldId id="624" r:id="rId17"/>
    <p:sldId id="625" r:id="rId18"/>
    <p:sldId id="626" r:id="rId19"/>
    <p:sldId id="627" r:id="rId20"/>
    <p:sldId id="628" r:id="rId21"/>
    <p:sldId id="629" r:id="rId22"/>
    <p:sldId id="630" r:id="rId23"/>
    <p:sldId id="631" r:id="rId24"/>
    <p:sldId id="632" r:id="rId25"/>
    <p:sldId id="633" r:id="rId26"/>
    <p:sldId id="634" r:id="rId27"/>
    <p:sldId id="635" r:id="rId28"/>
    <p:sldId id="636" r:id="rId29"/>
    <p:sldId id="692" r:id="rId30"/>
    <p:sldId id="720" r:id="rId31"/>
    <p:sldId id="637" r:id="rId32"/>
    <p:sldId id="693" r:id="rId33"/>
    <p:sldId id="638" r:id="rId34"/>
    <p:sldId id="694" r:id="rId35"/>
    <p:sldId id="728" r:id="rId36"/>
    <p:sldId id="695" r:id="rId37"/>
    <p:sldId id="639" r:id="rId38"/>
    <p:sldId id="640" r:id="rId39"/>
    <p:sldId id="696" r:id="rId40"/>
    <p:sldId id="697" r:id="rId41"/>
    <p:sldId id="698" r:id="rId42"/>
    <p:sldId id="641" r:id="rId43"/>
    <p:sldId id="642" r:id="rId44"/>
    <p:sldId id="643" r:id="rId45"/>
    <p:sldId id="644" r:id="rId46"/>
    <p:sldId id="645" r:id="rId47"/>
    <p:sldId id="700" r:id="rId48"/>
    <p:sldId id="701" r:id="rId49"/>
    <p:sldId id="646" r:id="rId50"/>
    <p:sldId id="647" r:id="rId51"/>
    <p:sldId id="702" r:id="rId52"/>
    <p:sldId id="703" r:id="rId53"/>
    <p:sldId id="704" r:id="rId54"/>
    <p:sldId id="706" r:id="rId55"/>
    <p:sldId id="707" r:id="rId56"/>
    <p:sldId id="708" r:id="rId57"/>
    <p:sldId id="709" r:id="rId58"/>
    <p:sldId id="710" r:id="rId59"/>
    <p:sldId id="711" r:id="rId60"/>
    <p:sldId id="712" r:id="rId61"/>
    <p:sldId id="713" r:id="rId62"/>
    <p:sldId id="714" r:id="rId63"/>
    <p:sldId id="715" r:id="rId64"/>
    <p:sldId id="716" r:id="rId65"/>
    <p:sldId id="717" r:id="rId66"/>
    <p:sldId id="718" r:id="rId67"/>
    <p:sldId id="719" r:id="rId68"/>
    <p:sldId id="651" r:id="rId69"/>
    <p:sldId id="725" r:id="rId70"/>
    <p:sldId id="572" r:id="rId71"/>
    <p:sldId id="573" r:id="rId72"/>
    <p:sldId id="458" r:id="rId73"/>
    <p:sldId id="726" r:id="rId74"/>
    <p:sldId id="727" r:id="rId75"/>
    <p:sldId id="721" r:id="rId76"/>
    <p:sldId id="722" r:id="rId77"/>
    <p:sldId id="723" r:id="rId78"/>
    <p:sldId id="724" r:id="rId79"/>
    <p:sldId id="469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shek Kumar" initials="AK" lastIdx="2" clrIdx="0">
    <p:extLst>
      <p:ext uri="{19B8F6BF-5375-455C-9EA6-DF929625EA0E}">
        <p15:presenceInfo xmlns:p15="http://schemas.microsoft.com/office/powerpoint/2012/main" userId="07957b5d71bfbfe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66" d="100"/>
          <a:sy n="66" d="100"/>
        </p:scale>
        <p:origin x="687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20T03:48:37.208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Regression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~Abhishek 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6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028" y="677460"/>
            <a:ext cx="9368971" cy="548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6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913" y="874059"/>
            <a:ext cx="9983649" cy="54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8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4" y="718092"/>
            <a:ext cx="9035823" cy="56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5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771" y="662755"/>
            <a:ext cx="8945789" cy="55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1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92" y="642379"/>
            <a:ext cx="9332205" cy="555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9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6" y="727021"/>
            <a:ext cx="9185501" cy="53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5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485" y="653900"/>
            <a:ext cx="8426904" cy="55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3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542" y="696890"/>
            <a:ext cx="8677729" cy="556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1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542" y="632251"/>
            <a:ext cx="8687707" cy="558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4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650" y="645886"/>
            <a:ext cx="7989243" cy="56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7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</a:t>
            </a:r>
            <a:r>
              <a:rPr lang="en-US" smtClean="0"/>
              <a:t>is </a:t>
            </a:r>
            <a:r>
              <a:rPr lang="en-US" smtClean="0"/>
              <a:t>regression?</a:t>
            </a:r>
          </a:p>
          <a:p>
            <a:r>
              <a:rPr lang="en-US" smtClean="0"/>
              <a:t>Types of regression</a:t>
            </a:r>
            <a:endParaRPr lang="en-US" smtClean="0"/>
          </a:p>
          <a:p>
            <a:r>
              <a:rPr lang="en-US" smtClean="0"/>
              <a:t>Math in the Machine</a:t>
            </a:r>
          </a:p>
          <a:p>
            <a:pPr lvl="1"/>
            <a:r>
              <a:rPr lang="en-US" smtClean="0"/>
              <a:t>Cost functions</a:t>
            </a:r>
          </a:p>
          <a:p>
            <a:pPr lvl="1"/>
            <a:r>
              <a:rPr lang="en-US" smtClean="0"/>
              <a:t>Grdient Descent</a:t>
            </a:r>
          </a:p>
          <a:p>
            <a:pPr lvl="1"/>
            <a:r>
              <a:rPr lang="en-US" smtClean="0"/>
              <a:t>Normal Equations</a:t>
            </a:r>
            <a:endParaRPr lang="en-US" smtClean="0"/>
          </a:p>
          <a:p>
            <a:r>
              <a:rPr lang="en-US"/>
              <a:t>Assumptions </a:t>
            </a:r>
            <a:endParaRPr lang="en-US" smtClean="0"/>
          </a:p>
          <a:p>
            <a:r>
              <a:rPr lang="en-US" smtClean="0"/>
              <a:t>Pros </a:t>
            </a:r>
            <a:r>
              <a:rPr lang="en-US"/>
              <a:t>and </a:t>
            </a:r>
            <a:r>
              <a:rPr lang="en-US" smtClean="0"/>
              <a:t>Cons</a:t>
            </a:r>
          </a:p>
          <a:p>
            <a:endParaRPr lang="en-US"/>
          </a:p>
          <a:p>
            <a:endParaRPr lang="en-US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435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86" y="660462"/>
            <a:ext cx="8783183" cy="552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9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88" y="927406"/>
            <a:ext cx="10311022" cy="49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7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554" y="685167"/>
            <a:ext cx="9539061" cy="547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6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86" y="833368"/>
            <a:ext cx="8529637" cy="5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7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48" y="813158"/>
            <a:ext cx="7874680" cy="535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5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516" y="783394"/>
            <a:ext cx="9575119" cy="509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2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10" y="794313"/>
            <a:ext cx="9864725" cy="52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9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24" y="874059"/>
            <a:ext cx="9697811" cy="526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4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48" y="719608"/>
            <a:ext cx="10030505" cy="564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9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these errors actually mean?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mtClean="0"/>
              <a:t>Carguru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4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Supervised</a:t>
            </a:r>
          </a:p>
          <a:p>
            <a:endParaRPr lang="en-US" smtClean="0"/>
          </a:p>
          <a:p>
            <a:r>
              <a:rPr lang="en-US" smtClean="0"/>
              <a:t>Predciting real valued output/ continuous variables</a:t>
            </a:r>
          </a:p>
          <a:p>
            <a:endParaRPr lang="en-US" smtClean="0"/>
          </a:p>
          <a:p>
            <a:r>
              <a:rPr lang="en-US" smtClean="0"/>
              <a:t>In statistics, a </a:t>
            </a:r>
            <a:r>
              <a:rPr lang="en-US"/>
              <a:t>measure of the relation between the mean value of one variable (e.g. output) and corresponding values of other variables 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613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03086" y="892629"/>
            <a:ext cx="10239828" cy="5159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58" y="1813749"/>
            <a:ext cx="6120058" cy="41588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38733" y="904408"/>
            <a:ext cx="3914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Math in Machine!! 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988115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1" y="1086130"/>
            <a:ext cx="8601075" cy="4295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193818" y="3258555"/>
            <a:ext cx="2660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Price in $1000’s</a:t>
            </a:r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5782235" y="5485903"/>
            <a:ext cx="1890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Size (feet)</a:t>
            </a:r>
            <a:r>
              <a:rPr lang="en-US" sz="3200" baseline="30000" smtClean="0"/>
              <a:t>2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64981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Notations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</a:t>
            </a:r>
            <a:r>
              <a:rPr lang="en-US" smtClean="0"/>
              <a:t> = number of training examples</a:t>
            </a:r>
          </a:p>
          <a:p>
            <a:r>
              <a:rPr lang="en-US" smtClean="0"/>
              <a:t>x’s = input variable/features</a:t>
            </a:r>
          </a:p>
          <a:p>
            <a:r>
              <a:rPr lang="en-US"/>
              <a:t>y</a:t>
            </a:r>
            <a:r>
              <a:rPr lang="en-US" smtClean="0"/>
              <a:t>’s = output variable/ “target” variable</a:t>
            </a:r>
          </a:p>
          <a:p>
            <a:r>
              <a:rPr lang="en-US" smtClean="0"/>
              <a:t>(x,y) = one training example </a:t>
            </a:r>
          </a:p>
          <a:p>
            <a:r>
              <a:rPr lang="en-US" smtClean="0"/>
              <a:t>(x</a:t>
            </a:r>
            <a:r>
              <a:rPr lang="en-US" baseline="30000" smtClean="0"/>
              <a:t>(i)</a:t>
            </a:r>
            <a:r>
              <a:rPr lang="en-US" smtClean="0"/>
              <a:t> , y</a:t>
            </a:r>
            <a:r>
              <a:rPr lang="en-US" baseline="30000" smtClean="0"/>
              <a:t>(i)</a:t>
            </a:r>
            <a:r>
              <a:rPr lang="en-US" smtClean="0"/>
              <a:t>) = i</a:t>
            </a:r>
            <a:r>
              <a:rPr lang="en-US" baseline="30000" smtClean="0"/>
              <a:t>th</a:t>
            </a:r>
            <a:r>
              <a:rPr lang="en-US"/>
              <a:t> </a:t>
            </a:r>
            <a:r>
              <a:rPr lang="en-US" smtClean="0"/>
              <a:t>training example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828" y="2790265"/>
            <a:ext cx="4572057" cy="219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32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21" y="874059"/>
            <a:ext cx="5974041" cy="37535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28773" y="5291093"/>
            <a:ext cx="3965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h maps from x’s to y’s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127235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we represent h?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h(x) </a:t>
            </a:r>
            <a:r>
              <a:rPr lang="en-US" b="1"/>
              <a:t>= </a:t>
            </a:r>
            <a:r>
              <a:rPr lang="en-US" b="1" smtClean="0"/>
              <a:t>mx+c</a:t>
            </a:r>
          </a:p>
          <a:p>
            <a:endParaRPr lang="en-US" b="1"/>
          </a:p>
          <a:p>
            <a:r>
              <a:rPr lang="en-US" b="1" smtClean="0"/>
              <a:t>Linear Regression with one variable</a:t>
            </a:r>
          </a:p>
          <a:p>
            <a:pPr marL="0" indent="0">
              <a:buNone/>
            </a:pPr>
            <a:r>
              <a:rPr lang="en-US" b="1" smtClean="0"/>
              <a:t>    /Univariate Regression</a:t>
            </a:r>
            <a:endParaRPr lang="en-US" b="1"/>
          </a:p>
          <a:p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293428" y="4339769"/>
            <a:ext cx="27794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7445828" y="2416629"/>
            <a:ext cx="1" cy="2075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ultiply 7"/>
          <p:cNvSpPr/>
          <p:nvPr/>
        </p:nvSpPr>
        <p:spPr>
          <a:xfrm>
            <a:off x="7670800" y="3556000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7823200" y="3708400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8157029" y="3592285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8066314" y="3200401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/>
          <p:cNvSpPr/>
          <p:nvPr/>
        </p:nvSpPr>
        <p:spPr>
          <a:xfrm>
            <a:off x="8639629" y="3265709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8508999" y="3050414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8909954" y="2919785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/>
          <p:cNvSpPr/>
          <p:nvPr/>
        </p:nvSpPr>
        <p:spPr>
          <a:xfrm>
            <a:off x="8839201" y="2793997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9405257" y="2723842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9220199" y="2750454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7665357" y="2571443"/>
            <a:ext cx="1919514" cy="1291767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612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How do we know that this line is the best fit?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88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Univariate Regression COST FUNCTION!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Help us to figure out how to best fit the line to our data</a:t>
            </a:r>
          </a:p>
          <a:p>
            <a:endParaRPr lang="en-US"/>
          </a:p>
          <a:p>
            <a:r>
              <a:rPr lang="en-US" b="1" smtClean="0"/>
              <a:t>Hypothesis:  h(x</a:t>
            </a:r>
            <a:r>
              <a:rPr lang="en-US" b="1"/>
              <a:t>) = mx+c</a:t>
            </a:r>
          </a:p>
          <a:p>
            <a:endParaRPr lang="en-US" smtClean="0"/>
          </a:p>
          <a:p>
            <a:r>
              <a:rPr lang="en-US" smtClean="0"/>
              <a:t>m,c  = parameters of the model</a:t>
            </a:r>
          </a:p>
          <a:p>
            <a:endParaRPr lang="en-US"/>
          </a:p>
          <a:p>
            <a:r>
              <a:rPr lang="en-US" smtClean="0"/>
              <a:t>How to choose m, c 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81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45031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31" y="1120811"/>
            <a:ext cx="10258004" cy="28722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4571" y="4185883"/>
            <a:ext cx="893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c = 1.5</a:t>
            </a:r>
          </a:p>
          <a:p>
            <a:r>
              <a:rPr lang="en-US" sz="2000" b="1"/>
              <a:t>m</a:t>
            </a:r>
            <a:r>
              <a:rPr lang="en-US" sz="2000" b="1" smtClean="0"/>
              <a:t> = 0</a:t>
            </a:r>
            <a:endParaRPr lang="en-US" sz="2000" b="1"/>
          </a:p>
        </p:txBody>
      </p:sp>
      <p:sp>
        <p:nvSpPr>
          <p:cNvPr id="7" name="TextBox 6"/>
          <p:cNvSpPr txBox="1"/>
          <p:nvPr/>
        </p:nvSpPr>
        <p:spPr>
          <a:xfrm>
            <a:off x="5914571" y="4216400"/>
            <a:ext cx="1008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c = 0</a:t>
            </a:r>
          </a:p>
          <a:p>
            <a:r>
              <a:rPr lang="en-US" sz="2000" b="1"/>
              <a:t>m</a:t>
            </a:r>
            <a:r>
              <a:rPr lang="en-US" sz="2000" b="1" smtClean="0"/>
              <a:t> = 0.5</a:t>
            </a:r>
            <a:endParaRPr lang="en-US" sz="2000" b="1"/>
          </a:p>
        </p:txBody>
      </p:sp>
      <p:sp>
        <p:nvSpPr>
          <p:cNvPr id="8" name="TextBox 7"/>
          <p:cNvSpPr txBox="1"/>
          <p:nvPr/>
        </p:nvSpPr>
        <p:spPr>
          <a:xfrm>
            <a:off x="9434285" y="4216400"/>
            <a:ext cx="1008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c = 1</a:t>
            </a:r>
          </a:p>
          <a:p>
            <a:r>
              <a:rPr lang="en-US" sz="2000" b="1"/>
              <a:t>m</a:t>
            </a:r>
            <a:r>
              <a:rPr lang="en-US" sz="2000" b="1" smtClean="0"/>
              <a:t> = 0.5</a:t>
            </a:r>
            <a:endParaRPr lang="en-US" sz="2000" b="1"/>
          </a:p>
        </p:txBody>
      </p:sp>
      <p:sp>
        <p:nvSpPr>
          <p:cNvPr id="9" name="Rectangle 8"/>
          <p:cNvSpPr/>
          <p:nvPr/>
        </p:nvSpPr>
        <p:spPr>
          <a:xfrm>
            <a:off x="5538153" y="5244507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h(x) = mx+c</a:t>
            </a:r>
          </a:p>
        </p:txBody>
      </p:sp>
    </p:spTree>
    <p:extLst>
      <p:ext uri="{BB962C8B-B14F-4D97-AF65-F5344CB8AC3E}">
        <p14:creationId xmlns:p14="http://schemas.microsoft.com/office/powerpoint/2010/main" val="133597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asdad</a:t>
            </a:r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293428" y="4339769"/>
            <a:ext cx="27794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7445828" y="2416629"/>
            <a:ext cx="1" cy="2075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ultiply 25"/>
          <p:cNvSpPr/>
          <p:nvPr/>
        </p:nvSpPr>
        <p:spPr>
          <a:xfrm>
            <a:off x="7670800" y="3556000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7823200" y="3708400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/>
          <p:cNvSpPr/>
          <p:nvPr/>
        </p:nvSpPr>
        <p:spPr>
          <a:xfrm>
            <a:off x="8157029" y="3592285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8066314" y="3200401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/>
          <p:cNvSpPr/>
          <p:nvPr/>
        </p:nvSpPr>
        <p:spPr>
          <a:xfrm>
            <a:off x="8639629" y="3265709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y 30"/>
          <p:cNvSpPr/>
          <p:nvPr/>
        </p:nvSpPr>
        <p:spPr>
          <a:xfrm>
            <a:off x="8508999" y="3050414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/>
          <p:cNvSpPr/>
          <p:nvPr/>
        </p:nvSpPr>
        <p:spPr>
          <a:xfrm>
            <a:off x="8909954" y="2919785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y 32"/>
          <p:cNvSpPr/>
          <p:nvPr/>
        </p:nvSpPr>
        <p:spPr>
          <a:xfrm>
            <a:off x="8839201" y="2793997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y 33"/>
          <p:cNvSpPr/>
          <p:nvPr/>
        </p:nvSpPr>
        <p:spPr>
          <a:xfrm>
            <a:off x="9405257" y="2723842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y 34"/>
          <p:cNvSpPr/>
          <p:nvPr/>
        </p:nvSpPr>
        <p:spPr>
          <a:xfrm>
            <a:off x="9220199" y="2750454"/>
            <a:ext cx="181429" cy="15965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7665357" y="2571443"/>
            <a:ext cx="1919514" cy="1291767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67327" y="2883499"/>
            <a:ext cx="44286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Idea; Choose m, c so that h(x) is close to y for our training examples (x,y)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02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Squared Error Cost Function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9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70" y="1035713"/>
            <a:ext cx="10696257" cy="507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Recap!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Hypothesis: h(x) = mx +c </a:t>
            </a:r>
          </a:p>
          <a:p>
            <a:endParaRPr lang="en-US" smtClean="0"/>
          </a:p>
          <a:p>
            <a:r>
              <a:rPr lang="en-US" smtClean="0"/>
              <a:t>Parameters = m , c</a:t>
            </a:r>
          </a:p>
          <a:p>
            <a:endParaRPr lang="en-US" smtClean="0"/>
          </a:p>
          <a:p>
            <a:r>
              <a:rPr lang="en-US" smtClean="0"/>
              <a:t>Cost function: J (c,m) =</a:t>
            </a:r>
          </a:p>
          <a:p>
            <a:endParaRPr lang="en-US" smtClean="0"/>
          </a:p>
          <a:p>
            <a:r>
              <a:rPr lang="en-US" smtClean="0"/>
              <a:t>Goal = minimize J (c,m) 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133" y="4082367"/>
            <a:ext cx="3380467" cy="110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07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 = 0 (simplied version)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</a:t>
            </a:r>
            <a:r>
              <a:rPr lang="en-US" smtClean="0"/>
              <a:t>(x) for fixed m is the function of x </a:t>
            </a:r>
          </a:p>
          <a:p>
            <a:r>
              <a:rPr lang="en-US" smtClean="0"/>
              <a:t>J(m) is a function of m</a:t>
            </a:r>
          </a:p>
          <a:p>
            <a:endParaRPr lang="en-US"/>
          </a:p>
          <a:p>
            <a:r>
              <a:rPr lang="en-US" smtClean="0"/>
              <a:t>m = 1, J = ?</a:t>
            </a:r>
          </a:p>
          <a:p>
            <a:r>
              <a:rPr lang="en-US"/>
              <a:t>m</a:t>
            </a:r>
            <a:r>
              <a:rPr lang="en-US" smtClean="0"/>
              <a:t> = 0.5, J = ?</a:t>
            </a:r>
          </a:p>
          <a:p>
            <a:r>
              <a:rPr lang="en-US" smtClean="0"/>
              <a:t>m = 0, J = ?							What is optimal value of m?</a:t>
            </a:r>
          </a:p>
          <a:p>
            <a:endParaRPr lang="en-US" smtClean="0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67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072" y="722900"/>
            <a:ext cx="7323922" cy="5247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8057" y="5138057"/>
            <a:ext cx="4642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c									m</a:t>
            </a:r>
            <a:endParaRPr lang="en-US" sz="2800" b="1"/>
          </a:p>
        </p:txBody>
      </p:sp>
      <p:sp>
        <p:nvSpPr>
          <p:cNvPr id="7" name="TextBox 6"/>
          <p:cNvSpPr txBox="1"/>
          <p:nvPr/>
        </p:nvSpPr>
        <p:spPr>
          <a:xfrm>
            <a:off x="1644037" y="1161498"/>
            <a:ext cx="8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c,m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4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6" y="1383596"/>
            <a:ext cx="10667546" cy="418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5" y="1514565"/>
            <a:ext cx="10674350" cy="404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47441"/>
            <a:ext cx="10566400" cy="41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7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04" y="1185375"/>
            <a:ext cx="11041167" cy="4473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11271" y="5804834"/>
            <a:ext cx="4683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SSE is minimum in this case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48073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do we need now?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 need some efficient algorithm which automatically find out best value of m,c which minimize the cost finction J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62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Gradient Descent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Used for minimizing cost function.</a:t>
            </a:r>
          </a:p>
          <a:p>
            <a:r>
              <a:rPr lang="en-US" smtClean="0"/>
              <a:t>Have some function J(c,m)</a:t>
            </a:r>
          </a:p>
          <a:p>
            <a:r>
              <a:rPr lang="en-US" smtClean="0"/>
              <a:t>Want min J(c,m)</a:t>
            </a:r>
          </a:p>
          <a:p>
            <a:r>
              <a:rPr lang="en-US" smtClean="0"/>
              <a:t>Outline</a:t>
            </a:r>
          </a:p>
          <a:p>
            <a:pPr lvl="1"/>
            <a:r>
              <a:rPr lang="en-US" smtClean="0"/>
              <a:t>Start with some c,m</a:t>
            </a:r>
          </a:p>
          <a:p>
            <a:pPr lvl="1"/>
            <a:r>
              <a:rPr lang="en-US" smtClean="0"/>
              <a:t>Keep changing c, m to reduce J(c,m) until we hopefully end at a minimum.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1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895350"/>
            <a:ext cx="8943975" cy="5067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33842" y="711199"/>
            <a:ext cx="477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https://www.youtube.com/watch?v=vWFjqgb-ylQ</a:t>
            </a:r>
          </a:p>
        </p:txBody>
      </p:sp>
    </p:spTree>
    <p:extLst>
      <p:ext uri="{BB962C8B-B14F-4D97-AF65-F5344CB8AC3E}">
        <p14:creationId xmlns:p14="http://schemas.microsoft.com/office/powerpoint/2010/main" val="296937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59" y="1056125"/>
            <a:ext cx="10657771" cy="49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0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71550"/>
            <a:ext cx="9144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4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Learning rate (alpha)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If alpha is too small, gradient descent can be slow.</a:t>
            </a:r>
          </a:p>
          <a:p>
            <a:endParaRPr lang="en-US"/>
          </a:p>
          <a:p>
            <a:r>
              <a:rPr lang="en-US" smtClean="0"/>
              <a:t>If alpha is too large, gradient descent can overshoot the minimum. It may fail to converge or even diverge.</a:t>
            </a:r>
          </a:p>
          <a:p>
            <a:pPr marL="0" indent="0">
              <a:buNone/>
            </a:pPr>
            <a:r>
              <a:rPr lang="en-US" smtClean="0"/>
              <a:t>(show example)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Question?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7644" y="2557463"/>
            <a:ext cx="5756711" cy="3317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74355" y="550600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Hint: Slope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7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Time independent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Gradient Descent can converge to a local minimum, even with a fixed learning rate.</a:t>
            </a:r>
          </a:p>
          <a:p>
            <a:endParaRPr lang="en-US"/>
          </a:p>
          <a:p>
            <a:r>
              <a:rPr lang="en-US" smtClean="0"/>
              <a:t>As we approach a local minimum, gradient descent will automatically take smaller steps. (as slope is also decreasing) So, no need to decrease alpha over time </a:t>
            </a:r>
          </a:p>
          <a:p>
            <a:pPr marL="0" indent="0">
              <a:buNone/>
            </a:pPr>
            <a:r>
              <a:rPr lang="en-US" smtClean="0"/>
              <a:t>(Show example)</a:t>
            </a:r>
          </a:p>
        </p:txBody>
      </p:sp>
    </p:spTree>
    <p:extLst>
      <p:ext uri="{BB962C8B-B14F-4D97-AF65-F5344CB8AC3E}">
        <p14:creationId xmlns:p14="http://schemas.microsoft.com/office/powerpoint/2010/main" val="1646722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Gradient Descent for Linear regression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Formula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429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Cost function for LR is always a bell function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9067" y="2593748"/>
            <a:ext cx="4630666" cy="3317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86172" y="2902858"/>
            <a:ext cx="411202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Convex function</a:t>
            </a:r>
          </a:p>
          <a:p>
            <a:endParaRPr lang="en-US" sz="3200" b="1"/>
          </a:p>
          <a:p>
            <a:endParaRPr lang="en-US" sz="3200" b="1" smtClean="0"/>
          </a:p>
          <a:p>
            <a:r>
              <a:rPr lang="en-US" sz="3200" smtClean="0"/>
              <a:t>One global/local optima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96812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Batch Gradient Descent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Each step of gradient descent uses all training examples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95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Multiple Linear Regression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026" y="2557463"/>
            <a:ext cx="893794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66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Notation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k = number of features</a:t>
            </a:r>
          </a:p>
          <a:p>
            <a:r>
              <a:rPr lang="en-US" smtClean="0"/>
              <a:t>x</a:t>
            </a:r>
            <a:r>
              <a:rPr lang="en-US" baseline="30000" smtClean="0"/>
              <a:t>(i)</a:t>
            </a:r>
            <a:r>
              <a:rPr lang="en-US"/>
              <a:t> </a:t>
            </a:r>
            <a:r>
              <a:rPr lang="en-US" smtClean="0"/>
              <a:t>= input (features) of i</a:t>
            </a:r>
            <a:r>
              <a:rPr lang="en-US" baseline="30000" smtClean="0"/>
              <a:t>th</a:t>
            </a:r>
            <a:r>
              <a:rPr lang="en-US" smtClean="0"/>
              <a:t> training example</a:t>
            </a:r>
          </a:p>
          <a:p>
            <a:r>
              <a:rPr lang="en-US" smtClean="0"/>
              <a:t>x</a:t>
            </a:r>
            <a:r>
              <a:rPr lang="en-US" baseline="-25000" smtClean="0"/>
              <a:t>j</a:t>
            </a:r>
            <a:r>
              <a:rPr lang="en-US" baseline="30000" smtClean="0"/>
              <a:t>(i) </a:t>
            </a:r>
            <a:r>
              <a:rPr lang="en-US" smtClean="0"/>
              <a:t>= value of feature j in the i</a:t>
            </a:r>
            <a:r>
              <a:rPr lang="en-US" baseline="30000" smtClean="0"/>
              <a:t>th</a:t>
            </a:r>
            <a:r>
              <a:rPr lang="en-US" smtClean="0"/>
              <a:t> training example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079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Hypothesis of MLR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smtClean="0"/>
          </a:p>
          <a:p>
            <a:pPr marL="457200" lvl="1" indent="0">
              <a:buNone/>
            </a:pPr>
            <a:r>
              <a:rPr lang="en-US" smtClean="0"/>
              <a:t> h(x) =</a:t>
            </a:r>
            <a:r>
              <a:rPr lang="en-US"/>
              <a:t> </a:t>
            </a:r>
            <a:r>
              <a:rPr lang="en-US" smtClean="0"/>
              <a:t>cx</a:t>
            </a:r>
            <a:r>
              <a:rPr lang="en-US" baseline="-25000" smtClean="0"/>
              <a:t>0</a:t>
            </a:r>
            <a:r>
              <a:rPr lang="en-US" smtClean="0"/>
              <a:t> + m</a:t>
            </a:r>
            <a:r>
              <a:rPr lang="en-US" baseline="-25000" smtClean="0"/>
              <a:t>1</a:t>
            </a:r>
            <a:r>
              <a:rPr lang="en-US" smtClean="0"/>
              <a:t>x</a:t>
            </a:r>
            <a:r>
              <a:rPr lang="en-US" baseline="-25000" smtClean="0"/>
              <a:t>1</a:t>
            </a:r>
            <a:r>
              <a:rPr lang="en-US" smtClean="0"/>
              <a:t> + m</a:t>
            </a:r>
            <a:r>
              <a:rPr lang="en-US" baseline="-25000" smtClean="0"/>
              <a:t>2</a:t>
            </a:r>
            <a:r>
              <a:rPr lang="en-US" smtClean="0"/>
              <a:t>x</a:t>
            </a:r>
            <a:r>
              <a:rPr lang="en-US" baseline="-25000" smtClean="0"/>
              <a:t>2</a:t>
            </a:r>
            <a:r>
              <a:rPr lang="en-US" smtClean="0"/>
              <a:t> + m</a:t>
            </a:r>
            <a:r>
              <a:rPr lang="en-US" baseline="-25000" smtClean="0"/>
              <a:t>3</a:t>
            </a:r>
            <a:r>
              <a:rPr lang="en-US" smtClean="0"/>
              <a:t>x</a:t>
            </a:r>
            <a:r>
              <a:rPr lang="en-US" baseline="-25000" smtClean="0"/>
              <a:t>3</a:t>
            </a:r>
            <a:r>
              <a:rPr lang="en-US" smtClean="0"/>
              <a:t> + m</a:t>
            </a:r>
            <a:r>
              <a:rPr lang="en-US" baseline="-25000" smtClean="0"/>
              <a:t>4</a:t>
            </a:r>
            <a:r>
              <a:rPr lang="en-US" smtClean="0"/>
              <a:t>x</a:t>
            </a:r>
            <a:r>
              <a:rPr lang="en-US" baseline="-25000" smtClean="0"/>
              <a:t>4</a:t>
            </a:r>
            <a:endParaRPr lang="en-US" smtClean="0"/>
          </a:p>
          <a:p>
            <a:pPr marL="457200" lvl="1" indent="0">
              <a:buNone/>
            </a:pPr>
            <a:endParaRPr lang="en-US" smtClean="0"/>
          </a:p>
          <a:p>
            <a:pPr marL="457200" lvl="1" indent="0">
              <a:buNone/>
            </a:pPr>
            <a:r>
              <a:rPr lang="en-US" smtClean="0"/>
              <a:t>For convienence of notation lets say x</a:t>
            </a:r>
            <a:r>
              <a:rPr lang="en-US" baseline="-25000" smtClean="0"/>
              <a:t>0</a:t>
            </a:r>
            <a:r>
              <a:rPr lang="en-US" smtClean="0"/>
              <a:t> = 1 </a:t>
            </a: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r>
              <a:rPr lang="en-US" smtClean="0"/>
              <a:t>h(x) = m</a:t>
            </a:r>
            <a:r>
              <a:rPr lang="en-US" baseline="30000" smtClean="0"/>
              <a:t>T</a:t>
            </a:r>
            <a:r>
              <a:rPr lang="en-US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806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99" y="874059"/>
            <a:ext cx="10326007" cy="51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5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Gradient Descent for Multiple LR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Formula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694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Feature Scaling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Idea: Make sure features are on same scale</a:t>
            </a:r>
          </a:p>
          <a:p>
            <a:endParaRPr lang="en-US"/>
          </a:p>
          <a:p>
            <a:r>
              <a:rPr lang="en-US" smtClean="0"/>
              <a:t>E.g. : x</a:t>
            </a:r>
            <a:r>
              <a:rPr lang="en-US" baseline="-25000" smtClean="0"/>
              <a:t>1 </a:t>
            </a:r>
            <a:r>
              <a:rPr lang="en-US" smtClean="0"/>
              <a:t>=size (0-4000 feet</a:t>
            </a:r>
            <a:r>
              <a:rPr lang="en-US" baseline="30000" smtClean="0"/>
              <a:t>2</a:t>
            </a:r>
            <a:r>
              <a:rPr lang="en-US" smtClean="0"/>
              <a:t>)</a:t>
            </a:r>
          </a:p>
          <a:p>
            <a:r>
              <a:rPr lang="en-US" smtClean="0"/>
              <a:t>         x</a:t>
            </a:r>
            <a:r>
              <a:rPr lang="en-US" baseline="-25000" smtClean="0"/>
              <a:t>2</a:t>
            </a:r>
            <a:r>
              <a:rPr lang="en-US" smtClean="0"/>
              <a:t> = number of bedrooms (1-5)</a:t>
            </a:r>
          </a:p>
          <a:p>
            <a:r>
              <a:rPr lang="en-US" smtClean="0"/>
              <a:t>x</a:t>
            </a:r>
            <a:r>
              <a:rPr lang="en-US" baseline="-25000" smtClean="0"/>
              <a:t>1</a:t>
            </a:r>
            <a:r>
              <a:rPr lang="en-US" smtClean="0"/>
              <a:t> = size/4000</a:t>
            </a:r>
          </a:p>
          <a:p>
            <a:r>
              <a:rPr lang="en-US" smtClean="0"/>
              <a:t>x</a:t>
            </a:r>
            <a:r>
              <a:rPr lang="en-US" baseline="-25000" smtClean="0"/>
              <a:t>2 </a:t>
            </a:r>
            <a:r>
              <a:rPr lang="en-US" smtClean="0"/>
              <a:t>= number of bedrooms/5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97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Get every features approx. in range from -1&lt;x</a:t>
            </a:r>
            <a:r>
              <a:rPr lang="en-US" baseline="-25000" smtClean="0"/>
              <a:t>i</a:t>
            </a:r>
            <a:r>
              <a:rPr lang="en-US" smtClean="0"/>
              <a:t>&lt;+1</a:t>
            </a:r>
          </a:p>
          <a:p>
            <a:r>
              <a:rPr lang="en-US" smtClean="0"/>
              <a:t>Other accepted range of values.</a:t>
            </a:r>
          </a:p>
          <a:p>
            <a:pPr marL="0" indent="0">
              <a:buNone/>
            </a:pPr>
            <a:r>
              <a:rPr lang="en-US" b="1" smtClean="0"/>
              <a:t>                                         Mean Normalisation</a:t>
            </a:r>
          </a:p>
          <a:p>
            <a:pPr marL="0" indent="0">
              <a:buNone/>
            </a:pPr>
            <a:r>
              <a:rPr lang="en-US" smtClean="0"/>
              <a:t>Replace x</a:t>
            </a:r>
            <a:r>
              <a:rPr lang="en-US" baseline="-25000" smtClean="0"/>
              <a:t>i</a:t>
            </a:r>
            <a:r>
              <a:rPr lang="en-US" smtClean="0"/>
              <a:t> with x</a:t>
            </a:r>
            <a:r>
              <a:rPr lang="en-US" baseline="-25000" smtClean="0"/>
              <a:t>i</a:t>
            </a:r>
            <a:r>
              <a:rPr lang="en-US" smtClean="0"/>
              <a:t>-u</a:t>
            </a:r>
            <a:r>
              <a:rPr lang="en-US" baseline="-25000" smtClean="0"/>
              <a:t>i</a:t>
            </a:r>
            <a:r>
              <a:rPr lang="en-US" smtClean="0"/>
              <a:t> to make feature has approx. zero mean.</a:t>
            </a:r>
          </a:p>
          <a:p>
            <a:pPr marL="0" indent="0">
              <a:buNone/>
            </a:pPr>
            <a:r>
              <a:rPr lang="en-US" smtClean="0"/>
              <a:t>x</a:t>
            </a:r>
            <a:r>
              <a:rPr lang="en-US" baseline="-25000" smtClean="0"/>
              <a:t>1</a:t>
            </a:r>
            <a:r>
              <a:rPr lang="en-US" smtClean="0"/>
              <a:t> = size – 2000/4000</a:t>
            </a:r>
          </a:p>
          <a:p>
            <a:pPr marL="0" indent="0">
              <a:buNone/>
            </a:pPr>
            <a:r>
              <a:rPr lang="en-US" smtClean="0"/>
              <a:t>x</a:t>
            </a:r>
            <a:r>
              <a:rPr lang="en-US" baseline="-25000" smtClean="0"/>
              <a:t>2</a:t>
            </a:r>
            <a:r>
              <a:rPr lang="en-US" smtClean="0"/>
              <a:t> = #bedrooms – 2/5							</a:t>
            </a:r>
            <a:r>
              <a:rPr lang="en-US"/>
              <a:t> -0.5&lt;x</a:t>
            </a:r>
            <a:r>
              <a:rPr lang="en-US" baseline="-25000"/>
              <a:t>i</a:t>
            </a:r>
            <a:r>
              <a:rPr lang="en-US"/>
              <a:t>&lt;0.5</a:t>
            </a:r>
            <a:endParaRPr lang="en-US" smtClean="0"/>
          </a:p>
          <a:p>
            <a:pPr marL="0" indent="0">
              <a:buNone/>
            </a:pPr>
            <a:r>
              <a:rPr lang="en-US"/>
              <a:t>	</a:t>
            </a:r>
            <a:r>
              <a:rPr lang="en-US" smtClean="0"/>
              <a:t>					  </a:t>
            </a:r>
            <a:r>
              <a:rPr lang="en-US" b="1" smtClean="0"/>
              <a:t>Standardization</a:t>
            </a:r>
            <a:r>
              <a:rPr lang="en-US" b="1"/>
              <a:t> </a:t>
            </a:r>
            <a:endParaRPr lang="en-US" smtClean="0"/>
          </a:p>
          <a:p>
            <a:pPr marL="0" indent="0">
              <a:buNone/>
            </a:pPr>
            <a:r>
              <a:rPr lang="en-US" smtClean="0"/>
              <a:t>We can also use standard deviation in denominator instead of range/max value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067104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How to know if gradient descent is working correctly?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(show example)</a:t>
            </a:r>
          </a:p>
          <a:p>
            <a:endParaRPr lang="en-US" smtClean="0"/>
          </a:p>
          <a:p>
            <a:r>
              <a:rPr lang="en-US" smtClean="0"/>
              <a:t>Automatic convergence test: 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US" smtClean="0"/>
              <a:t>declare convergence if J decreasesby less than 10</a:t>
            </a:r>
            <a:r>
              <a:rPr lang="en-US" baseline="30000" smtClean="0"/>
              <a:t>-3</a:t>
            </a:r>
            <a:r>
              <a:rPr lang="en-US" smtClean="0"/>
              <a:t> in one iteration.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773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If not working!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Use smaller alpha (show </a:t>
            </a:r>
            <a:r>
              <a:rPr lang="en-US"/>
              <a:t>example</a:t>
            </a:r>
            <a:r>
              <a:rPr lang="en-US" smtClean="0"/>
              <a:t>)</a:t>
            </a:r>
          </a:p>
          <a:p>
            <a:r>
              <a:rPr lang="en-US"/>
              <a:t>For sufficiently small alpha, J should decrease on every </a:t>
            </a:r>
            <a:r>
              <a:rPr lang="en-US"/>
              <a:t>iteration </a:t>
            </a:r>
            <a:endParaRPr lang="en-US" smtClean="0"/>
          </a:p>
          <a:p>
            <a:r>
              <a:rPr lang="en-US"/>
              <a:t>But if alpha is too small, gradient can be slow </a:t>
            </a:r>
            <a:r>
              <a:rPr lang="en-US"/>
              <a:t>to </a:t>
            </a:r>
            <a:r>
              <a:rPr lang="en-US" smtClean="0"/>
              <a:t>converge</a:t>
            </a:r>
          </a:p>
          <a:p>
            <a:r>
              <a:rPr lang="en-US"/>
              <a:t>If alpha is too large may not decrease on every iteration</a:t>
            </a:r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079159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value of alpha should I choose?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680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Polynomial Regression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1845" y="2608264"/>
            <a:ext cx="4606123" cy="2297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0915" y="2874504"/>
            <a:ext cx="66330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</a:t>
            </a:r>
            <a:r>
              <a:rPr lang="en-US" baseline="-25000" smtClean="0"/>
              <a:t>1</a:t>
            </a:r>
            <a:r>
              <a:rPr lang="en-US" smtClean="0"/>
              <a:t>x + m</a:t>
            </a:r>
            <a:r>
              <a:rPr lang="en-US" baseline="-25000" smtClean="0"/>
              <a:t>2</a:t>
            </a:r>
            <a:r>
              <a:rPr lang="en-US" smtClean="0"/>
              <a:t>x</a:t>
            </a:r>
            <a:r>
              <a:rPr lang="en-US" baseline="30000" smtClean="0"/>
              <a:t>2</a:t>
            </a:r>
            <a:r>
              <a:rPr lang="en-US" smtClean="0"/>
              <a:t> + c</a:t>
            </a:r>
          </a:p>
          <a:p>
            <a:r>
              <a:rPr lang="en-US"/>
              <a:t> </a:t>
            </a:r>
            <a:r>
              <a:rPr lang="en-US" smtClean="0"/>
              <a:t>      or</a:t>
            </a:r>
          </a:p>
          <a:p>
            <a:r>
              <a:rPr lang="en-US"/>
              <a:t>m</a:t>
            </a:r>
            <a:r>
              <a:rPr lang="en-US" baseline="-25000"/>
              <a:t>1</a:t>
            </a:r>
            <a:r>
              <a:rPr lang="en-US"/>
              <a:t>x + m</a:t>
            </a:r>
            <a:r>
              <a:rPr lang="en-US" baseline="-25000"/>
              <a:t>2</a:t>
            </a:r>
            <a:r>
              <a:rPr lang="en-US"/>
              <a:t>x</a:t>
            </a:r>
            <a:r>
              <a:rPr lang="en-US" baseline="30000"/>
              <a:t>2</a:t>
            </a:r>
            <a:r>
              <a:rPr lang="en-US"/>
              <a:t> </a:t>
            </a:r>
            <a:r>
              <a:rPr lang="en-US"/>
              <a:t>+ </a:t>
            </a:r>
            <a:r>
              <a:rPr lang="en-US" smtClean="0"/>
              <a:t>m</a:t>
            </a:r>
            <a:r>
              <a:rPr lang="en-US" baseline="-25000" smtClean="0"/>
              <a:t>3</a:t>
            </a:r>
            <a:r>
              <a:rPr lang="en-US" smtClean="0"/>
              <a:t> x</a:t>
            </a:r>
            <a:r>
              <a:rPr lang="en-US" baseline="30000" smtClean="0"/>
              <a:t>3</a:t>
            </a:r>
            <a:r>
              <a:rPr lang="en-US" smtClean="0"/>
              <a:t> + c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In this case feature scaling is very important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705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Normal Equation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Method to solve for ‘m’ analytically</a:t>
            </a:r>
          </a:p>
          <a:p>
            <a:r>
              <a:rPr lang="en-US" smtClean="0"/>
              <a:t>Instead of solving value of m iteratively we can solve the optimum value of m in one step.</a:t>
            </a:r>
          </a:p>
          <a:p>
            <a:endParaRPr lang="en-US" smtClean="0"/>
          </a:p>
          <a:p>
            <a:pPr marL="0" indent="0">
              <a:buNone/>
            </a:pPr>
            <a:r>
              <a:rPr lang="en-US" smtClean="0"/>
              <a:t>					m  = (X</a:t>
            </a:r>
            <a:r>
              <a:rPr lang="en-US" baseline="30000" smtClean="0"/>
              <a:t>T</a:t>
            </a:r>
            <a:r>
              <a:rPr lang="en-US" smtClean="0"/>
              <a:t>X)</a:t>
            </a:r>
            <a:r>
              <a:rPr lang="en-US" baseline="30000" smtClean="0"/>
              <a:t>-1 </a:t>
            </a:r>
            <a:r>
              <a:rPr lang="en-US" smtClean="0"/>
              <a:t>X</a:t>
            </a:r>
            <a:r>
              <a:rPr lang="en-US" baseline="30000" smtClean="0"/>
              <a:t>T</a:t>
            </a:r>
            <a:r>
              <a:rPr lang="en-US" smtClean="0"/>
              <a:t>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9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39052" y="620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78856" y="1078039"/>
            <a:ext cx="40785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smtClean="0"/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/>
              <a:t>Need to choose alpha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/>
              <a:t>Needs many 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/>
              <a:t>Needs feature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/>
              <a:t>Works well even when </a:t>
            </a:r>
          </a:p>
          <a:p>
            <a:r>
              <a:rPr lang="en-US" sz="3200" smtClean="0"/>
              <a:t>k(#features) is large</a:t>
            </a:r>
            <a:endParaRPr lang="en-US" sz="3200"/>
          </a:p>
        </p:txBody>
      </p:sp>
      <p:sp>
        <p:nvSpPr>
          <p:cNvPr id="10" name="TextBox 9"/>
          <p:cNvSpPr txBox="1"/>
          <p:nvPr/>
        </p:nvSpPr>
        <p:spPr>
          <a:xfrm>
            <a:off x="6480629" y="1078039"/>
            <a:ext cx="507254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smtClean="0"/>
              <a:t>Normal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/>
              <a:t>No need to choose alpha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/>
              <a:t>Don’t needs many iterate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/>
              <a:t>No needs feature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/>
              <a:t>Need to compute (X</a:t>
            </a:r>
            <a:r>
              <a:rPr lang="en-US" sz="3200" baseline="30000" smtClean="0"/>
              <a:t>T</a:t>
            </a:r>
            <a:r>
              <a:rPr lang="en-US" sz="3200" smtClean="0"/>
              <a:t>X)</a:t>
            </a:r>
            <a:r>
              <a:rPr lang="en-US" sz="3200" baseline="30000" smtClean="0"/>
              <a:t>-1</a:t>
            </a:r>
            <a:endParaRPr lang="en-US" sz="3200" smtClean="0"/>
          </a:p>
          <a:p>
            <a:r>
              <a:rPr lang="en-US" sz="3200" smtClean="0"/>
              <a:t>   (Slow if k is large)  O(n</a:t>
            </a:r>
            <a:r>
              <a:rPr lang="en-US" sz="3200" baseline="30000" smtClean="0"/>
              <a:t>3</a:t>
            </a:r>
            <a:r>
              <a:rPr lang="en-US" sz="3200" smtClean="0"/>
              <a:t>)</a:t>
            </a:r>
            <a:endParaRPr lang="en-US" sz="3200"/>
          </a:p>
          <a:p>
            <a:r>
              <a:rPr lang="en-US" sz="3200" smtClean="0"/>
              <a:t>   n &lt; 10000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03683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Assumptions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/>
              <a:t>Linear relationship</a:t>
            </a:r>
          </a:p>
          <a:p>
            <a:pPr fontAlgn="base"/>
            <a:r>
              <a:rPr lang="en-US"/>
              <a:t>Multivariate normality</a:t>
            </a:r>
          </a:p>
          <a:p>
            <a:pPr fontAlgn="base"/>
            <a:r>
              <a:rPr lang="en-US"/>
              <a:t>No or little multicollinearity</a:t>
            </a:r>
          </a:p>
          <a:p>
            <a:pPr fontAlgn="base"/>
            <a:r>
              <a:rPr lang="en-US" smtClean="0"/>
              <a:t>Homoscedasticity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47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41" y="777382"/>
            <a:ext cx="10133350" cy="528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Problems With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Limited to </a:t>
            </a:r>
            <a:r>
              <a:rPr lang="en-US"/>
              <a:t>Linear </a:t>
            </a:r>
            <a:r>
              <a:rPr lang="en-US" smtClean="0"/>
              <a:t>Relationships</a:t>
            </a:r>
          </a:p>
          <a:p>
            <a:pPr marL="0" indent="0">
              <a:buNone/>
            </a:pPr>
            <a:r>
              <a:rPr lang="en-US" smtClean="0"/>
              <a:t>	Which </a:t>
            </a:r>
            <a:r>
              <a:rPr lang="en-US"/>
              <a:t>can be overcome by using higher degree polynomial</a:t>
            </a:r>
          </a:p>
          <a:p>
            <a:endParaRPr lang="en-US" smtClean="0"/>
          </a:p>
          <a:p>
            <a:r>
              <a:rPr lang="en-US"/>
              <a:t>Only Looks at the Mean of the </a:t>
            </a:r>
            <a:r>
              <a:rPr lang="en-US"/>
              <a:t>Dependent </a:t>
            </a:r>
            <a:r>
              <a:rPr lang="en-US" smtClean="0"/>
              <a:t>Variable</a:t>
            </a:r>
          </a:p>
          <a:p>
            <a:pPr marL="0" indent="0">
              <a:buNone/>
            </a:pPr>
            <a:r>
              <a:rPr lang="en-US" smtClean="0"/>
              <a:t>	e.g</a:t>
            </a:r>
            <a:r>
              <a:rPr lang="en-US"/>
              <a:t>., babies are at risk when their weights are low, so you would want to look at </a:t>
            </a:r>
            <a:r>
              <a:rPr lang="en-US"/>
              <a:t>the </a:t>
            </a:r>
            <a:r>
              <a:rPr lang="en-US" smtClean="0"/>
              <a:t>	extremes in 	this </a:t>
            </a:r>
            <a:r>
              <a:rPr lang="en-US"/>
              <a:t>example</a:t>
            </a:r>
            <a:r>
              <a:rPr lang="en-US" smtClean="0"/>
              <a:t>.</a:t>
            </a:r>
          </a:p>
          <a:p>
            <a:r>
              <a:rPr lang="en-US"/>
              <a:t>Sensitive </a:t>
            </a:r>
            <a:r>
              <a:rPr lang="en-US"/>
              <a:t>to </a:t>
            </a:r>
            <a:r>
              <a:rPr lang="en-US" smtClean="0"/>
              <a:t>Outliers</a:t>
            </a:r>
          </a:p>
          <a:p>
            <a:endParaRPr lang="en-US"/>
          </a:p>
          <a:p>
            <a:r>
              <a:rPr lang="en-US"/>
              <a:t>Data Must Be Independent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8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Very simple and easy to implement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Need less training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mtClean="0"/>
              <a:t>No parameter tuning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As it is fast</a:t>
            </a:r>
            <a:r>
              <a:rPr lang="en-US" smtClean="0"/>
              <a:t>, </a:t>
            </a:r>
            <a:r>
              <a:rPr lang="en-US" smtClean="0"/>
              <a:t>it can be used in real time prediction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smtClean="0"/>
              <a:t>Performs well on new data which is not present in the training data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2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117" y="796927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Applications in real </a:t>
            </a:r>
            <a:r>
              <a:rPr lang="en-US" dirty="0" smtClean="0"/>
              <a:t>world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7435" y="4227796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Banking/Financial </a:t>
            </a:r>
          </a:p>
          <a:p>
            <a:r>
              <a:rPr lang="en-US" smtClean="0"/>
              <a:t>domain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475265" y="4110032"/>
            <a:ext cx="1504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Retail Industry</a:t>
            </a:r>
            <a:endParaRPr lang="en-US" dirty="0"/>
          </a:p>
        </p:txBody>
      </p:sp>
      <p:pic>
        <p:nvPicPr>
          <p:cNvPr id="1026" name="Picture 2" descr="Image result for banking/financial services dom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26" y="3546214"/>
            <a:ext cx="2827729" cy="186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etail indust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838" y="3374357"/>
            <a:ext cx="2829416" cy="221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30490" y="2638838"/>
            <a:ext cx="3548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Extensively used in all the businesses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8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code </a:t>
            </a:r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pic>
        <p:nvPicPr>
          <p:cNvPr id="3074" name="Picture 2" descr="Image result for jupyter notebook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918" y="2999922"/>
            <a:ext cx="238125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43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pic>
        <p:nvPicPr>
          <p:cNvPr id="4098" name="Picture 2" descr="Image result for Discus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2554514"/>
            <a:ext cx="4866368" cy="364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7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 – </a:t>
            </a:r>
            <a:r>
              <a:rPr lang="en-US" dirty="0"/>
              <a:t>Naïve </a:t>
            </a:r>
            <a:r>
              <a:rPr lang="en-US" dirty="0" smtClean="0"/>
              <a:t>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Probabilistic Classifier</a:t>
            </a:r>
          </a:p>
          <a:p>
            <a:r>
              <a:rPr lang="en-US" dirty="0"/>
              <a:t>Most probable class given observation</a:t>
            </a:r>
          </a:p>
          <a:p>
            <a:r>
              <a:rPr lang="en-US" dirty="0"/>
              <a:t>Bayesian Probability of class: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Generative Model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212" y="2996173"/>
            <a:ext cx="2589960" cy="666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725" y="3829014"/>
            <a:ext cx="3617488" cy="1235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631" y="5124893"/>
            <a:ext cx="1292843" cy="119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 – </a:t>
            </a:r>
            <a:r>
              <a:rPr lang="en-US" dirty="0"/>
              <a:t>Naïve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Assumption</a:t>
            </a:r>
          </a:p>
          <a:p>
            <a:pPr lvl="1"/>
            <a:r>
              <a:rPr lang="en-US" dirty="0"/>
              <a:t>Conditional Independence</a:t>
            </a:r>
          </a:p>
          <a:p>
            <a:r>
              <a:rPr lang="en-US" dirty="0"/>
              <a:t>Types of Naïve Bayes Models</a:t>
            </a:r>
          </a:p>
          <a:p>
            <a:pPr lvl="1"/>
            <a:r>
              <a:rPr lang="en-US" b="1" dirty="0"/>
              <a:t>Multinomial – </a:t>
            </a:r>
            <a:r>
              <a:rPr lang="en-US" dirty="0"/>
              <a:t>frequency counts</a:t>
            </a:r>
          </a:p>
          <a:p>
            <a:pPr lvl="1"/>
            <a:r>
              <a:rPr lang="en-US" b="1" dirty="0"/>
              <a:t>Bernoulli – </a:t>
            </a:r>
            <a:r>
              <a:rPr lang="en-US" dirty="0"/>
              <a:t>Binary features</a:t>
            </a:r>
          </a:p>
          <a:p>
            <a:pPr lvl="1"/>
            <a:r>
              <a:rPr lang="en-US" b="1" dirty="0"/>
              <a:t>Gaussian – </a:t>
            </a:r>
            <a:r>
              <a:rPr lang="en-US" dirty="0"/>
              <a:t>Normally distributed </a:t>
            </a:r>
            <a:r>
              <a:rPr lang="en-US" dirty="0" smtClean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8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 – </a:t>
            </a:r>
            <a:r>
              <a:rPr lang="en-US" dirty="0"/>
              <a:t>Naïve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Problems with Naïve Bayes:</a:t>
            </a:r>
          </a:p>
          <a:p>
            <a:pPr lvl="1"/>
            <a:r>
              <a:rPr lang="en-US" dirty="0"/>
              <a:t>Not good in </a:t>
            </a:r>
            <a:r>
              <a:rPr lang="en-US" dirty="0" smtClean="0"/>
              <a:t>finding relationships if </a:t>
            </a:r>
            <a:r>
              <a:rPr lang="en-US" dirty="0"/>
              <a:t>variance and </a:t>
            </a:r>
            <a:r>
              <a:rPr lang="en-US" dirty="0" smtClean="0"/>
              <a:t>mean is the same in the distribution</a:t>
            </a:r>
            <a:endParaRPr lang="en-US" dirty="0"/>
          </a:p>
          <a:p>
            <a:pPr lvl="1"/>
            <a:r>
              <a:rPr lang="en-US" dirty="0"/>
              <a:t>Zero frequency problem – Laplace Smoothing</a:t>
            </a:r>
          </a:p>
          <a:p>
            <a:pPr lvl="1"/>
            <a:r>
              <a:rPr lang="en-US" dirty="0"/>
              <a:t>Can fool NB by adding lot of hammy words in spam </a:t>
            </a:r>
            <a:r>
              <a:rPr lang="en-US" dirty="0" smtClean="0"/>
              <a:t>email – assuming independence</a:t>
            </a:r>
          </a:p>
          <a:p>
            <a:r>
              <a:rPr lang="en-US" dirty="0"/>
              <a:t>Advantages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Need less training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Handle </a:t>
            </a:r>
            <a:r>
              <a:rPr lang="en-US" dirty="0"/>
              <a:t>both continuous and discrete </a:t>
            </a:r>
            <a:r>
              <a:rPr lang="en-US" dirty="0" smtClean="0"/>
              <a:t>data</a:t>
            </a:r>
          </a:p>
          <a:p>
            <a:pPr lvl="1"/>
            <a:r>
              <a:rPr lang="en-US" dirty="0"/>
              <a:t>As it is fast, it can be used in real time </a:t>
            </a:r>
            <a:r>
              <a:rPr lang="en-US" dirty="0" smtClean="0"/>
              <a:t>prediction</a:t>
            </a:r>
          </a:p>
          <a:p>
            <a:pPr lvl="1"/>
            <a:r>
              <a:rPr lang="en-US" dirty="0"/>
              <a:t>No requirement of fill in or explicitly model missing </a:t>
            </a:r>
            <a:r>
              <a:rPr lang="en-US" dirty="0" smtClean="0"/>
              <a:t>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07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 – </a:t>
            </a:r>
            <a:r>
              <a:rPr lang="en-US"/>
              <a:t>Naïve </a:t>
            </a:r>
            <a:r>
              <a:rPr lang="en-US" smtClean="0"/>
              <a:t>Bayes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from </a:t>
            </a:r>
            <a:r>
              <a:rPr lang="en-US" b="1"/>
              <a:t>sklearn.naive_bayes</a:t>
            </a:r>
            <a:r>
              <a:rPr lang="en-US"/>
              <a:t> </a:t>
            </a:r>
            <a:r>
              <a:rPr lang="en-US"/>
              <a:t>import </a:t>
            </a:r>
            <a:r>
              <a:rPr lang="en-US" b="1" smtClean="0"/>
              <a:t>BernoulliNB</a:t>
            </a:r>
            <a:r>
              <a:rPr lang="en-US" smtClean="0"/>
              <a:t>, </a:t>
            </a:r>
            <a:r>
              <a:rPr lang="en-US" b="1" smtClean="0"/>
              <a:t>GaussianNB</a:t>
            </a:r>
            <a:r>
              <a:rPr lang="en-US" smtClean="0"/>
              <a:t>, </a:t>
            </a:r>
            <a:r>
              <a:rPr lang="en-US" b="1" smtClean="0"/>
              <a:t>MultinomialNB</a:t>
            </a:r>
          </a:p>
          <a:p>
            <a:pPr marL="0" indent="0">
              <a:buNone/>
            </a:pPr>
            <a:r>
              <a:rPr lang="en-US" smtClean="0"/>
              <a:t>Parameters</a:t>
            </a:r>
            <a:r>
              <a:rPr lang="en-US"/>
              <a:t>:</a:t>
            </a:r>
            <a:r>
              <a:rPr lang="en-US"/>
              <a:t/>
            </a:r>
            <a:br>
              <a:rPr lang="en-US"/>
            </a:br>
            <a:r>
              <a:rPr lang="en-US" smtClean="0"/>
              <a:t>	</a:t>
            </a:r>
            <a:r>
              <a:rPr lang="en-US" b="1" smtClean="0"/>
              <a:t>alpha</a:t>
            </a:r>
            <a:r>
              <a:rPr lang="en-US" smtClean="0"/>
              <a:t> </a:t>
            </a:r>
            <a:r>
              <a:rPr lang="en-US"/>
              <a:t>: float, optional (default=1.0) Additive (Laplace/Lidstone) smoothing parameter (0 for </a:t>
            </a:r>
            <a:r>
              <a:rPr lang="en-US"/>
              <a:t>no </a:t>
            </a:r>
            <a:r>
              <a:rPr lang="en-US" smtClean="0"/>
              <a:t>	smoothing).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US" b="1" smtClean="0"/>
              <a:t>binarize</a:t>
            </a:r>
            <a:r>
              <a:rPr lang="en-US" smtClean="0"/>
              <a:t> </a:t>
            </a:r>
            <a:r>
              <a:rPr lang="en-US"/>
              <a:t>: float or None, optional (default=0.0) Threshold for binarizing (mapping to booleans) of </a:t>
            </a:r>
            <a:r>
              <a:rPr lang="en-US"/>
              <a:t>sample </a:t>
            </a:r>
            <a:r>
              <a:rPr lang="en-US" smtClean="0"/>
              <a:t>	features</a:t>
            </a:r>
            <a:r>
              <a:rPr lang="en-US"/>
              <a:t>. </a:t>
            </a:r>
            <a:r>
              <a:rPr lang="en-US"/>
              <a:t>If </a:t>
            </a:r>
            <a:r>
              <a:rPr lang="en-US" smtClean="0"/>
              <a:t>None</a:t>
            </a:r>
            <a:r>
              <a:rPr lang="en-US"/>
              <a:t>, input </a:t>
            </a:r>
            <a:r>
              <a:rPr lang="en-US"/>
              <a:t>is </a:t>
            </a:r>
            <a:r>
              <a:rPr lang="en-US" smtClean="0"/>
              <a:t>	presumed </a:t>
            </a:r>
            <a:r>
              <a:rPr lang="en-US"/>
              <a:t>to already consist of binary vectors.</a:t>
            </a:r>
          </a:p>
          <a:p>
            <a:pPr marL="0" indent="0">
              <a:buNone/>
            </a:pPr>
            <a:r>
              <a:rPr lang="en-US" smtClean="0"/>
              <a:t>	</a:t>
            </a:r>
            <a:r>
              <a:rPr lang="en-US" b="1" smtClean="0"/>
              <a:t>fit_prior</a:t>
            </a:r>
            <a:r>
              <a:rPr lang="en-US" smtClean="0"/>
              <a:t> </a:t>
            </a:r>
            <a:r>
              <a:rPr lang="en-US"/>
              <a:t>: boolean, optional (default=True) Whether to learn class prior probabilities or not. If false, </a:t>
            </a:r>
            <a:r>
              <a:rPr lang="en-US"/>
              <a:t>a </a:t>
            </a:r>
            <a:r>
              <a:rPr lang="en-US" smtClean="0"/>
              <a:t>	uniform </a:t>
            </a:r>
            <a:r>
              <a:rPr lang="en-US"/>
              <a:t>prior </a:t>
            </a:r>
            <a:r>
              <a:rPr lang="en-US" smtClean="0"/>
              <a:t>will be </a:t>
            </a:r>
            <a:r>
              <a:rPr lang="en-US"/>
              <a:t>used.</a:t>
            </a:r>
          </a:p>
          <a:p>
            <a:pPr marL="0" indent="0">
              <a:buNone/>
            </a:pPr>
            <a:r>
              <a:rPr lang="en-US" smtClean="0"/>
              <a:t>	</a:t>
            </a:r>
            <a:r>
              <a:rPr lang="en-US" b="1" smtClean="0"/>
              <a:t>class_prior</a:t>
            </a:r>
            <a:r>
              <a:rPr lang="en-US" smtClean="0"/>
              <a:t> </a:t>
            </a:r>
            <a:r>
              <a:rPr lang="en-US"/>
              <a:t>: array-like, size=[n_classes,], optional (default=None) Prior probabilities of the classes. </a:t>
            </a:r>
            <a:r>
              <a:rPr lang="en-US"/>
              <a:t>If </a:t>
            </a:r>
            <a:r>
              <a:rPr lang="en-US" smtClean="0"/>
              <a:t>	specified </a:t>
            </a:r>
            <a:r>
              <a:rPr lang="en-US"/>
              <a:t>the </a:t>
            </a:r>
            <a:r>
              <a:rPr lang="en-US"/>
              <a:t>priors </a:t>
            </a:r>
            <a:r>
              <a:rPr lang="en-US" smtClean="0"/>
              <a:t>are </a:t>
            </a:r>
            <a:r>
              <a:rPr lang="en-US"/>
              <a:t>not </a:t>
            </a:r>
            <a:r>
              <a:rPr lang="en-US"/>
              <a:t>adjusted </a:t>
            </a:r>
            <a:r>
              <a:rPr lang="en-US" smtClean="0"/>
              <a:t>according </a:t>
            </a:r>
            <a:r>
              <a:rPr lang="en-US"/>
              <a:t>to the data.</a:t>
            </a:r>
          </a:p>
          <a:p>
            <a:pPr marL="0" indent="0">
              <a:buNone/>
            </a:pPr>
            <a:r>
              <a:rPr lang="en-US" smtClean="0"/>
              <a:t>	</a:t>
            </a:r>
            <a:r>
              <a:rPr lang="en-US" b="1" smtClean="0"/>
              <a:t>var_smoothing</a:t>
            </a:r>
            <a:r>
              <a:rPr lang="en-US" smtClean="0"/>
              <a:t> </a:t>
            </a:r>
            <a:r>
              <a:rPr lang="en-US"/>
              <a:t>: float, optional (default=1e-9) Portion of the largest variance of all features that is </a:t>
            </a:r>
            <a:r>
              <a:rPr lang="en-US"/>
              <a:t>added </a:t>
            </a:r>
            <a:r>
              <a:rPr lang="en-US" smtClean="0"/>
              <a:t>	to </a:t>
            </a:r>
            <a:r>
              <a:rPr lang="en-US"/>
              <a:t>variances </a:t>
            </a:r>
            <a:r>
              <a:rPr lang="en-US"/>
              <a:t>for </a:t>
            </a:r>
            <a:r>
              <a:rPr lang="en-US" smtClean="0"/>
              <a:t>	calculation </a:t>
            </a:r>
            <a:r>
              <a:rPr lang="en-US"/>
              <a:t>stability.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you!!!!!!</a:t>
            </a:r>
            <a:endParaRPr lang="en-US" dirty="0"/>
          </a:p>
        </p:txBody>
      </p:sp>
      <p:pic>
        <p:nvPicPr>
          <p:cNvPr id="5122" name="Picture 2" descr="Image result for Thank yo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833" y="2569028"/>
            <a:ext cx="3592286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9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73" y="725050"/>
            <a:ext cx="10308290" cy="53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9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741" y="874059"/>
            <a:ext cx="10313894" cy="5096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726168"/>
            <a:ext cx="98869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6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8362</TotalTime>
  <Words>1079</Words>
  <Application>Microsoft Office PowerPoint</Application>
  <PresentationFormat>Widescreen</PresentationFormat>
  <Paragraphs>245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2" baseType="lpstr">
      <vt:lpstr>Arial</vt:lpstr>
      <vt:lpstr>Garamond</vt:lpstr>
      <vt:lpstr>Organic</vt:lpstr>
      <vt:lpstr>Regression</vt:lpstr>
      <vt:lpstr>Scope</vt:lpstr>
      <vt:lpstr>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these errors actually mean?</vt:lpstr>
      <vt:lpstr>PowerPoint Presentation</vt:lpstr>
      <vt:lpstr>PowerPoint Presentation</vt:lpstr>
      <vt:lpstr>Notations</vt:lpstr>
      <vt:lpstr>PowerPoint Presentation</vt:lpstr>
      <vt:lpstr>How do we represent h?</vt:lpstr>
      <vt:lpstr>How do we know that this line is the best fit?</vt:lpstr>
      <vt:lpstr>Univariate Regression COST FUNCTION!</vt:lpstr>
      <vt:lpstr>PowerPoint Presentation</vt:lpstr>
      <vt:lpstr>PowerPoint Presentation</vt:lpstr>
      <vt:lpstr>Squared Error Cost Function</vt:lpstr>
      <vt:lpstr>Recap!</vt:lpstr>
      <vt:lpstr>C = 0 (simplied version)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need now?</vt:lpstr>
      <vt:lpstr>Gradient Descent</vt:lpstr>
      <vt:lpstr>PowerPoint Presentation</vt:lpstr>
      <vt:lpstr>PowerPoint Presentation</vt:lpstr>
      <vt:lpstr>Learning rate (alpha)</vt:lpstr>
      <vt:lpstr>Question?</vt:lpstr>
      <vt:lpstr>Time independent</vt:lpstr>
      <vt:lpstr>Gradient Descent for Linear regression</vt:lpstr>
      <vt:lpstr>Cost function for LR is always a bell function</vt:lpstr>
      <vt:lpstr>Batch Gradient Descent</vt:lpstr>
      <vt:lpstr>Multiple Linear Regression</vt:lpstr>
      <vt:lpstr>Notation</vt:lpstr>
      <vt:lpstr>Hypothesis of MLR</vt:lpstr>
      <vt:lpstr>Gradient Descent for Multiple LR</vt:lpstr>
      <vt:lpstr>Feature Scaling</vt:lpstr>
      <vt:lpstr>Feature Scaling</vt:lpstr>
      <vt:lpstr>How to know if gradient descent is working correctly?</vt:lpstr>
      <vt:lpstr>If not working!</vt:lpstr>
      <vt:lpstr>What value of alpha should I choose?</vt:lpstr>
      <vt:lpstr>Polynomial Regression</vt:lpstr>
      <vt:lpstr>Normal Equation</vt:lpstr>
      <vt:lpstr>PowerPoint Presentation</vt:lpstr>
      <vt:lpstr>Assumptions</vt:lpstr>
      <vt:lpstr>Problems With Linear Regression</vt:lpstr>
      <vt:lpstr>Advantages</vt:lpstr>
      <vt:lpstr>Applications in real world</vt:lpstr>
      <vt:lpstr>Python code implementation</vt:lpstr>
      <vt:lpstr>Discussion</vt:lpstr>
      <vt:lpstr>Recap – Naïve Bayes</vt:lpstr>
      <vt:lpstr>Recap – Naïve Bayes</vt:lpstr>
      <vt:lpstr>Recap – Naïve Bayes</vt:lpstr>
      <vt:lpstr>Recap – Naïve Bayes Code</vt:lpstr>
      <vt:lpstr>Thank you!!!!!!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Abhishek Kumar</dc:creator>
  <cp:lastModifiedBy>Abhishek Kumar</cp:lastModifiedBy>
  <cp:revision>128</cp:revision>
  <dcterms:created xsi:type="dcterms:W3CDTF">2019-08-11T22:22:04Z</dcterms:created>
  <dcterms:modified xsi:type="dcterms:W3CDTF">2019-09-20T19:37:47Z</dcterms:modified>
</cp:coreProperties>
</file>